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55E61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ED1"/>
          </a:solidFill>
        </a:fill>
      </a:tcStyle>
    </a:wholeTbl>
    <a:band2H>
      <a:tcTxStyle b="def" i="def"/>
      <a:tcStyle>
        <a:tcBdr/>
        <a:fill>
          <a:solidFill>
            <a:srgbClr val="ECF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BDB"/>
          </a:solidFill>
        </a:fill>
      </a:tcStyle>
    </a:wholeTbl>
    <a:band2H>
      <a:tcTxStyle b="def" i="def"/>
      <a:tcStyle>
        <a:tcBdr/>
        <a:fill>
          <a:solidFill>
            <a:srgbClr val="FD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E9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55E61"/>
        </a:fontRef>
        <a:srgbClr val="F55E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55E61"/>
              </a:solidFill>
              <a:prstDash val="solid"/>
              <a:round/>
            </a:ln>
          </a:top>
          <a:bottom>
            <a:ln w="254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55E61"/>
              </a:solidFill>
              <a:prstDash val="solid"/>
              <a:round/>
            </a:ln>
          </a:top>
          <a:bottom>
            <a:ln w="254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1D1"/>
          </a:solidFill>
        </a:fill>
      </a:tcStyle>
    </a:wholeTbl>
    <a:band2H>
      <a:tcTxStyle b="def" i="def"/>
      <a:tcStyle>
        <a:tcBdr/>
        <a:fill>
          <a:solidFill>
            <a:srgbClr val="FD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5E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5E6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5E6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55E61"/>
              </a:solidFill>
              <a:prstDash val="solid"/>
              <a:round/>
            </a:ln>
          </a:left>
          <a:right>
            <a:ln w="12700" cap="flat">
              <a:solidFill>
                <a:srgbClr val="F55E61"/>
              </a:solidFill>
              <a:prstDash val="solid"/>
              <a:round/>
            </a:ln>
          </a:right>
          <a:top>
            <a:ln w="12700" cap="flat">
              <a:solidFill>
                <a:srgbClr val="F55E61"/>
              </a:solidFill>
              <a:prstDash val="solid"/>
              <a:round/>
            </a:ln>
          </a:top>
          <a:bottom>
            <a:ln w="127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solidFill>
                <a:srgbClr val="F55E61"/>
              </a:solidFill>
              <a:prstDash val="solid"/>
              <a:round/>
            </a:ln>
          </a:insideH>
          <a:insideV>
            <a:ln w="12700" cap="flat">
              <a:solidFill>
                <a:srgbClr val="F55E61"/>
              </a:solidFill>
              <a:prstDash val="solid"/>
              <a:round/>
            </a:ln>
          </a:insideV>
        </a:tcBdr>
        <a:fill>
          <a:solidFill>
            <a:srgbClr val="F55E6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55E61"/>
              </a:solidFill>
              <a:prstDash val="solid"/>
              <a:round/>
            </a:ln>
          </a:left>
          <a:right>
            <a:ln w="12700" cap="flat">
              <a:solidFill>
                <a:srgbClr val="F55E61"/>
              </a:solidFill>
              <a:prstDash val="solid"/>
              <a:round/>
            </a:ln>
          </a:right>
          <a:top>
            <a:ln w="12700" cap="flat">
              <a:solidFill>
                <a:srgbClr val="F55E61"/>
              </a:solidFill>
              <a:prstDash val="solid"/>
              <a:round/>
            </a:ln>
          </a:top>
          <a:bottom>
            <a:ln w="127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solidFill>
                <a:srgbClr val="F55E61"/>
              </a:solidFill>
              <a:prstDash val="solid"/>
              <a:round/>
            </a:ln>
          </a:insideH>
          <a:insideV>
            <a:ln w="12700" cap="flat">
              <a:solidFill>
                <a:srgbClr val="F55E61"/>
              </a:solidFill>
              <a:prstDash val="solid"/>
              <a:round/>
            </a:ln>
          </a:insideV>
        </a:tcBdr>
        <a:fill>
          <a:solidFill>
            <a:srgbClr val="F55E61">
              <a:alpha val="20000"/>
            </a:srgbClr>
          </a:solidFill>
        </a:fill>
      </a:tcStyle>
    </a:firstCol>
    <a:lastRow>
      <a:tcTxStyle b="on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55E61"/>
              </a:solidFill>
              <a:prstDash val="solid"/>
              <a:round/>
            </a:ln>
          </a:left>
          <a:right>
            <a:ln w="12700" cap="flat">
              <a:solidFill>
                <a:srgbClr val="F55E61"/>
              </a:solidFill>
              <a:prstDash val="solid"/>
              <a:round/>
            </a:ln>
          </a:right>
          <a:top>
            <a:ln w="50800" cap="flat">
              <a:solidFill>
                <a:srgbClr val="F55E61"/>
              </a:solidFill>
              <a:prstDash val="solid"/>
              <a:round/>
            </a:ln>
          </a:top>
          <a:bottom>
            <a:ln w="127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solidFill>
                <a:srgbClr val="F55E61"/>
              </a:solidFill>
              <a:prstDash val="solid"/>
              <a:round/>
            </a:ln>
          </a:insideH>
          <a:insideV>
            <a:ln w="12700" cap="flat">
              <a:solidFill>
                <a:srgbClr val="F55E6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55E61"/>
        </a:fontRef>
        <a:srgbClr val="F55E61"/>
      </a:tcTxStyle>
      <a:tcStyle>
        <a:tcBdr>
          <a:left>
            <a:ln w="12700" cap="flat">
              <a:solidFill>
                <a:srgbClr val="F55E61"/>
              </a:solidFill>
              <a:prstDash val="solid"/>
              <a:round/>
            </a:ln>
          </a:left>
          <a:right>
            <a:ln w="12700" cap="flat">
              <a:solidFill>
                <a:srgbClr val="F55E61"/>
              </a:solidFill>
              <a:prstDash val="solid"/>
              <a:round/>
            </a:ln>
          </a:right>
          <a:top>
            <a:ln w="12700" cap="flat">
              <a:solidFill>
                <a:srgbClr val="F55E61"/>
              </a:solidFill>
              <a:prstDash val="solid"/>
              <a:round/>
            </a:ln>
          </a:top>
          <a:bottom>
            <a:ln w="25400" cap="flat">
              <a:solidFill>
                <a:srgbClr val="F55E61"/>
              </a:solidFill>
              <a:prstDash val="solid"/>
              <a:round/>
            </a:ln>
          </a:bottom>
          <a:insideH>
            <a:ln w="12700" cap="flat">
              <a:solidFill>
                <a:srgbClr val="F55E61"/>
              </a:solidFill>
              <a:prstDash val="solid"/>
              <a:round/>
            </a:ln>
          </a:insideH>
          <a:insideV>
            <a:ln w="12700" cap="flat">
              <a:solidFill>
                <a:srgbClr val="F55E6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rgbClr val="F55E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" name="Google Shape;11;p2"/>
          <p:cNvSpPr/>
          <p:nvPr/>
        </p:nvSpPr>
        <p:spPr>
          <a:xfrm>
            <a:off x="2992950" y="992699"/>
            <a:ext cx="3158101" cy="3158102"/>
          </a:xfrm>
          <a:prstGeom prst="rect">
            <a:avLst/>
          </a:prstGeom>
          <a:ln w="28575">
            <a:solidFill>
              <a:srgbClr val="FFFFFF"/>
            </a:solidFill>
            <a:miter lim="8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3096249" y="1627200"/>
            <a:ext cx="2951402" cy="15843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3096362" y="3266930"/>
            <a:ext cx="2951402" cy="701401"/>
          </a:xfrm>
          <a:prstGeom prst="rect">
            <a:avLst/>
          </a:prstGeom>
        </p:spPr>
        <p:txBody>
          <a:bodyPr anchor="b"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311699" y="1233100"/>
            <a:ext cx="8520602" cy="1610101"/>
          </a:xfrm>
          <a:prstGeom prst="rect">
            <a:avLst/>
          </a:prstGeom>
        </p:spPr>
        <p:txBody>
          <a:bodyPr anchor="b"/>
          <a:lstStyle>
            <a:lvl1pPr algn="ctr">
              <a:defRPr sz="10000"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quarter" idx="1"/>
          </p:nvPr>
        </p:nvSpPr>
        <p:spPr>
          <a:xfrm>
            <a:off x="311699" y="2919450"/>
            <a:ext cx="8520602" cy="10716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_HEADER">
    <p:bg>
      <p:bgPr>
        <a:solidFill>
          <a:srgbClr val="F55E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509550" y="1423875"/>
            <a:ext cx="8124901" cy="1798200"/>
          </a:xfrm>
          <a:prstGeom prst="rect">
            <a:avLst/>
          </a:prstGeom>
        </p:spPr>
        <p:txBody>
          <a:bodyPr anchor="ctr"/>
          <a:lstStyle>
            <a:lvl1pPr algn="ctr">
              <a:defRPr b="0" sz="4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Google Shape;26;p5"/>
          <p:cNvSpPr txBox="1"/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quarter" idx="1"/>
          </p:nvPr>
        </p:nvSpPr>
        <p:spPr>
          <a:xfrm>
            <a:off x="311699" y="1391377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AIN_POINT">
    <p:bg>
      <p:bgPr>
        <a:solidFill>
          <a:srgbClr val="5E696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xfrm>
            <a:off x="490250" y="526349"/>
            <a:ext cx="5618701" cy="4090801"/>
          </a:xfrm>
          <a:prstGeom prst="rect">
            <a:avLst/>
          </a:prstGeom>
        </p:spPr>
        <p:txBody>
          <a:bodyPr anchor="ctr"/>
          <a:lstStyle>
            <a:lvl1pPr>
              <a:defRPr b="0" sz="4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9;p9"/>
          <p:cNvSpPr/>
          <p:nvPr/>
        </p:nvSpPr>
        <p:spPr>
          <a:xfrm>
            <a:off x="4572000" y="-25"/>
            <a:ext cx="4572000" cy="5143501"/>
          </a:xfrm>
          <a:prstGeom prst="rect">
            <a:avLst/>
          </a:prstGeom>
          <a:solidFill>
            <a:srgbClr val="F55E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Google Shape;40;p9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Title Text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265500" y="2845200"/>
            <a:ext cx="4045200" cy="13455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Google Shape;43;p9"/>
          <p:cNvSpPr txBox="1"/>
          <p:nvPr>
            <p:ph type="body" sz="half" idx="13"/>
          </p:nvPr>
        </p:nvSpPr>
        <p:spPr>
          <a:xfrm>
            <a:off x="4939500" y="724199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FFFF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319499" y="4230575"/>
            <a:ext cx="5998802" cy="5988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4"/>
          <p:cNvSpPr/>
          <p:nvPr/>
        </p:nvSpPr>
        <p:spPr>
          <a:xfrm>
            <a:off x="0" y="5045700"/>
            <a:ext cx="9144000" cy="97801"/>
          </a:xfrm>
          <a:prstGeom prst="rect">
            <a:avLst/>
          </a:prstGeom>
          <a:solidFill>
            <a:srgbClr val="F55E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11699" y="391349"/>
            <a:ext cx="8520602" cy="62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2137" y="4710183"/>
            <a:ext cx="336813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rgbClr val="5E696C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55E61"/>
          </a:solidFill>
          <a:uFillTx/>
          <a:latin typeface="Playfair Display"/>
          <a:ea typeface="Playfair Display"/>
          <a:cs typeface="Playfair Display"/>
          <a:sym typeface="Playfair Display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●"/>
        <a:tabLst/>
        <a:defRPr b="0" baseline="0" cap="none" i="0" spc="0" strike="noStrike" sz="1800" u="none">
          <a:ln>
            <a:noFill/>
          </a:ln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○"/>
        <a:tabLst/>
        <a:defRPr b="0" baseline="0" cap="none" i="0" spc="0" strike="noStrike" sz="1800" u="none">
          <a:ln>
            <a:noFill/>
          </a:ln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■"/>
        <a:tabLst/>
        <a:defRPr b="0" baseline="0" cap="none" i="0" spc="0" strike="noStrike" sz="1800" u="none">
          <a:ln>
            <a:noFill/>
          </a:ln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●"/>
        <a:tabLst/>
        <a:defRPr b="0" baseline="0" cap="none" i="0" spc="0" strike="noStrike" sz="1800" u="none">
          <a:ln>
            <a:noFill/>
          </a:ln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○"/>
        <a:tabLst/>
        <a:defRPr b="0" baseline="0" cap="none" i="0" spc="0" strike="noStrike" sz="1800" u="none">
          <a:ln>
            <a:noFill/>
          </a:ln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■"/>
        <a:tabLst/>
        <a:defRPr b="0" baseline="0" cap="none" i="0" spc="0" strike="noStrike" sz="1800" u="none">
          <a:ln>
            <a:noFill/>
          </a:ln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●"/>
        <a:tabLst/>
        <a:defRPr b="0" baseline="0" cap="none" i="0" spc="0" strike="noStrike" sz="1800" u="none">
          <a:ln>
            <a:noFill/>
          </a:ln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○"/>
        <a:tabLst/>
        <a:defRPr b="0" baseline="0" cap="none" i="0" spc="0" strike="noStrike" sz="1800" u="none">
          <a:ln>
            <a:noFill/>
          </a:ln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E696C"/>
        </a:buClr>
        <a:buSzPts val="1800"/>
        <a:buFont typeface="Helvetica"/>
        <a:buChar char="■"/>
        <a:tabLst/>
        <a:defRPr b="0" baseline="0" cap="none" i="0" spc="0" strike="noStrike" sz="1800" u="none">
          <a:ln>
            <a:noFill/>
          </a:ln>
          <a:solidFill>
            <a:srgbClr val="5E696C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E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59;p13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Reimagined Fairy Tales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E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64;p14" descr="Google Shape;64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699" y="134949"/>
            <a:ext cx="3656502" cy="4875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69;p15" descr="Google Shape;69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50" y="152400"/>
            <a:ext cx="3629026" cy="483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Google Shape;70;p15" descr="Google Shape;70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8599" y="152400"/>
            <a:ext cx="3629026" cy="483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75;p16" descr="Google Shape;75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249" y="152400"/>
            <a:ext cx="3629026" cy="483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Google Shape;76;p16" descr="Google Shape;76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600" y="152400"/>
            <a:ext cx="3629026" cy="483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81;p17" descr="Google Shape;81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75" y="152400"/>
            <a:ext cx="3629026" cy="483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82;p17" descr="Google Shape;82;p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3649" y="152400"/>
            <a:ext cx="3629026" cy="483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87;p18" descr="Google Shape;87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224" y="152400"/>
            <a:ext cx="3629026" cy="483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88;p18" descr="Google Shape;88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3625" y="152400"/>
            <a:ext cx="3629026" cy="483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93;p19"/>
          <p:cNvSpPr txBox="1"/>
          <p:nvPr>
            <p:ph type="title"/>
          </p:nvPr>
        </p:nvSpPr>
        <p:spPr>
          <a:xfrm>
            <a:off x="311699" y="391349"/>
            <a:ext cx="8520602" cy="626102"/>
          </a:xfrm>
          <a:prstGeom prst="rect">
            <a:avLst/>
          </a:prstGeom>
        </p:spPr>
        <p:txBody>
          <a:bodyPr/>
          <a:lstStyle>
            <a:lvl1pPr defTabSz="804672">
              <a:defRPr sz="2816"/>
            </a:lvl1pPr>
          </a:lstStyle>
          <a:p>
            <a:pPr/>
            <a:r>
              <a:t>Notice that...</a:t>
            </a:r>
          </a:p>
        </p:txBody>
      </p:sp>
      <p:sp>
        <p:nvSpPr>
          <p:cNvPr id="130" name="Google Shape;94;p19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452627" indent="-377190" defTabSz="905255">
              <a:buSzPts val="2300"/>
              <a:defRPr sz="2376"/>
            </a:pPr>
            <a:r>
              <a:t>The alphabet letters do not need to start the sentence</a:t>
            </a:r>
          </a:p>
          <a:p>
            <a:pPr marL="452627" indent="-377190" defTabSz="905255">
              <a:buSzPts val="2300"/>
              <a:defRPr sz="2376"/>
            </a:pPr>
            <a:r>
              <a:t>The unconventional title of the story</a:t>
            </a:r>
          </a:p>
          <a:p>
            <a:pPr marL="452627" indent="-377190" defTabSz="905255">
              <a:buSzPts val="2300"/>
              <a:defRPr sz="2376"/>
            </a:pPr>
            <a:r>
              <a:t>The Author uses many descriptive words (adjectives) throughout the story, such as “exquisite” </a:t>
            </a:r>
          </a:p>
          <a:p>
            <a:pPr marL="452627" indent="-377190" defTabSz="905255">
              <a:buSzPts val="2300"/>
              <a:defRPr sz="2376"/>
            </a:pPr>
            <a:r>
              <a:t>Use of dialogue with Carmine to her Granny</a:t>
            </a:r>
          </a:p>
          <a:p>
            <a:pPr marL="0" indent="452627" defTabSz="905255">
              <a:spcBef>
                <a:spcPts val="1500"/>
              </a:spcBef>
              <a:buSzTx/>
              <a:buNone/>
              <a:defRPr sz="2376"/>
            </a:pPr>
            <a:r>
              <a:t>How does that add to the story?</a:t>
            </a:r>
          </a:p>
          <a:p>
            <a:pPr marL="452627" indent="-377190" defTabSz="905255">
              <a:spcBef>
                <a:spcPts val="1500"/>
              </a:spcBef>
              <a:buSzPts val="2300"/>
              <a:defRPr sz="2376"/>
            </a:pPr>
            <a:r>
              <a:t>The vivid illustrations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99;p20"/>
          <p:cNvSpPr txBox="1"/>
          <p:nvPr>
            <p:ph type="title"/>
          </p:nvPr>
        </p:nvSpPr>
        <p:spPr>
          <a:xfrm>
            <a:off x="311699" y="342025"/>
            <a:ext cx="8520602" cy="572701"/>
          </a:xfrm>
          <a:prstGeom prst="rect">
            <a:avLst/>
          </a:prstGeom>
        </p:spPr>
        <p:txBody>
          <a:bodyPr/>
          <a:lstStyle>
            <a:lvl1pPr defTabSz="722376">
              <a:defRPr sz="2528"/>
            </a:lvl1pPr>
          </a:lstStyle>
          <a:p>
            <a:pPr/>
            <a:r>
              <a:t>Now you try!</a:t>
            </a:r>
          </a:p>
        </p:txBody>
      </p:sp>
      <p:sp>
        <p:nvSpPr>
          <p:cNvPr id="133" name="Google Shape;100;p20"/>
          <p:cNvSpPr txBox="1"/>
          <p:nvPr>
            <p:ph type="body" idx="1"/>
          </p:nvPr>
        </p:nvSpPr>
        <p:spPr>
          <a:xfrm>
            <a:off x="311699" y="914724"/>
            <a:ext cx="8520602" cy="4228801"/>
          </a:xfrm>
          <a:prstGeom prst="rect">
            <a:avLst/>
          </a:prstGeom>
        </p:spPr>
        <p:txBody>
          <a:bodyPr/>
          <a:lstStyle/>
          <a:p>
            <a:pPr indent="-381000">
              <a:buSzPts val="2400"/>
              <a:defRPr sz="2400"/>
            </a:pPr>
            <a:r>
              <a:t>Try creating your own short version of the Little Red Riding Hood. I have provided blank books for you.</a:t>
            </a:r>
          </a:p>
          <a:p>
            <a:pPr indent="-381000">
              <a:buSzPts val="2400"/>
              <a:defRPr sz="2400"/>
            </a:pPr>
            <a:r>
              <a:t>Try incorporating a sequence of four letters from the alphabet such as A-D or E-H </a:t>
            </a:r>
          </a:p>
          <a:p>
            <a:pPr indent="-381000">
              <a:buSzPts val="2400"/>
              <a:defRPr sz="2400"/>
            </a:pPr>
            <a:r>
              <a:t>You may use dialogue to enhance your story.</a:t>
            </a:r>
          </a:p>
          <a:p>
            <a:pPr indent="-381000">
              <a:buSzPts val="2400"/>
              <a:defRPr sz="2400"/>
            </a:pPr>
            <a:r>
              <a:t>You may come up with a surprising title for your story.</a:t>
            </a:r>
          </a:p>
          <a:p>
            <a:pPr indent="-381000">
              <a:buSzPts val="2400"/>
              <a:defRPr sz="2400"/>
            </a:pPr>
            <a:r>
              <a:t>Try adding colorful illustration to your pages.</a:t>
            </a:r>
          </a:p>
          <a:p>
            <a:pPr indent="-381000">
              <a:buSzPts val="2400"/>
              <a:defRPr sz="2400"/>
            </a:pPr>
            <a:r>
              <a:t>Remember your alphabet letter does not </a:t>
            </a:r>
            <a:r>
              <a:rPr i="1"/>
              <a:t>need</a:t>
            </a:r>
            <a:r>
              <a:t> to start the sentence.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55E61"/>
      </a:lt1>
      <a:dk2>
        <a:srgbClr val="A7A7A7"/>
      </a:dk2>
      <a:lt2>
        <a:srgbClr val="535353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0000FF"/>
      </a:hlink>
      <a:folHlink>
        <a:srgbClr val="FF00FF"/>
      </a:folHlink>
    </a:clrScheme>
    <a:fontScheme name="Cor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55E6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55E6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0000FF"/>
      </a:hlink>
      <a:folHlink>
        <a:srgbClr val="FF00FF"/>
      </a:folHlink>
    </a:clrScheme>
    <a:fontScheme name="Cor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55E6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55E6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